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91" r:id="rId4"/>
    <p:sldId id="279" r:id="rId5"/>
    <p:sldId id="280" r:id="rId6"/>
    <p:sldId id="281" r:id="rId7"/>
    <p:sldId id="284" r:id="rId8"/>
    <p:sldId id="285" r:id="rId9"/>
    <p:sldId id="282" r:id="rId10"/>
    <p:sldId id="283" r:id="rId11"/>
    <p:sldId id="292" r:id="rId12"/>
    <p:sldId id="293" r:id="rId13"/>
    <p:sldId id="294" r:id="rId14"/>
    <p:sldId id="269" r:id="rId15"/>
    <p:sldId id="270" r:id="rId16"/>
    <p:sldId id="271" r:id="rId17"/>
    <p:sldId id="299" r:id="rId18"/>
    <p:sldId id="295" r:id="rId19"/>
    <p:sldId id="273" r:id="rId20"/>
    <p:sldId id="276" r:id="rId21"/>
    <p:sldId id="296" r:id="rId22"/>
    <p:sldId id="274" r:id="rId23"/>
    <p:sldId id="278" r:id="rId24"/>
    <p:sldId id="275" r:id="rId25"/>
    <p:sldId id="259" r:id="rId26"/>
    <p:sldId id="260" r:id="rId27"/>
    <p:sldId id="297" r:id="rId28"/>
    <p:sldId id="261" r:id="rId29"/>
    <p:sldId id="298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0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BF9105-7EF0-4431-B3E4-23177F8B3E14}" type="datetimeFigureOut">
              <a:rPr lang="pt-BR" smtClean="0"/>
              <a:t>19/05/2018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1EE242-E75D-4A23-B711-4B9A2393FAA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9504.htm#art36a" TargetMode="External"/><Relationship Id="rId2" Type="http://schemas.openxmlformats.org/officeDocument/2006/relationships/hyperlink" Target="http://www.planalto.gov.br/ccivil_03/leis/l9504.htm#art23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se.jus.br/servicos-judiciais/publicacoes-oficiais/diario-da-justica-eletronico/diario-da-justica-eletronico-1" TargetMode="External"/><Relationship Id="rId2" Type="http://schemas.openxmlformats.org/officeDocument/2006/relationships/hyperlink" Target="http://www.tse.jus.br/legislacao-tse/res/2017/RES23548201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se.jus.br/legislacao-tse/res/2017/RES235532017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logo psdb grande">
            <a:extLst>
              <a:ext uri="{FF2B5EF4-FFF2-40B4-BE49-F238E27FC236}">
                <a16:creationId xmlns="" xmlns:a16="http://schemas.microsoft.com/office/drawing/2014/main" id="{80925244-EF9C-4EE1-836A-E959E761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26" y="0"/>
            <a:ext cx="93096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3F6F7F71-8E6D-4666-B97C-C82074CA3C62}"/>
              </a:ext>
            </a:extLst>
          </p:cNvPr>
          <p:cNvSpPr txBox="1"/>
          <p:nvPr/>
        </p:nvSpPr>
        <p:spPr>
          <a:xfrm>
            <a:off x="411060" y="4811408"/>
            <a:ext cx="8321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</a:rPr>
              <a:t>ENCONTRO DOS PRÉ-CANDIDATOS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F5148AB-D96F-4808-A6DD-029699978820}"/>
              </a:ext>
            </a:extLst>
          </p:cNvPr>
          <p:cNvSpPr txBox="1"/>
          <p:nvPr/>
        </p:nvSpPr>
        <p:spPr>
          <a:xfrm>
            <a:off x="3347207" y="4294947"/>
            <a:ext cx="322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ESTADO DO ESPÍRITO SANTO</a:t>
            </a:r>
          </a:p>
        </p:txBody>
      </p:sp>
    </p:spTree>
    <p:extLst>
      <p:ext uri="{BB962C8B-B14F-4D97-AF65-F5344CB8AC3E}">
        <p14:creationId xmlns:p14="http://schemas.microsoft.com/office/powerpoint/2010/main" val="3427642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74458" y="385893"/>
            <a:ext cx="6971252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CALENDÁRIO ELEITORAL: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ECE579C3-C161-4610-8FF4-AD83E240B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53" y="1599851"/>
            <a:ext cx="4598705" cy="1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67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4718" y="1392799"/>
            <a:ext cx="3032513" cy="1512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719800A-18E0-4723-90AB-BB771553372C}"/>
              </a:ext>
            </a:extLst>
          </p:cNvPr>
          <p:cNvSpPr txBox="1"/>
          <p:nvPr/>
        </p:nvSpPr>
        <p:spPr>
          <a:xfrm>
            <a:off x="1035394" y="1918104"/>
            <a:ext cx="275116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PRÉ-CANDIDATO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408097" y="1392799"/>
            <a:ext cx="3032513" cy="1512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4719800A-18E0-4723-90AB-BB771553372C}"/>
              </a:ext>
            </a:extLst>
          </p:cNvPr>
          <p:cNvSpPr txBox="1"/>
          <p:nvPr/>
        </p:nvSpPr>
        <p:spPr>
          <a:xfrm>
            <a:off x="5548773" y="1918104"/>
            <a:ext cx="275116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pt-BR" dirty="0"/>
              <a:t>PRÉ-CAMPANHA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4314092" y="1685876"/>
            <a:ext cx="844061" cy="84406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33754" y="3376245"/>
            <a:ext cx="8206153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PRÉ-CAMPANHA: 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ATÉ 15 DE AGOSTO DE 2018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74457" y="290603"/>
            <a:ext cx="697125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 smtClean="0"/>
              <a:t>O QUE SOU NESTE MOMENTO?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399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10334" y="3446584"/>
            <a:ext cx="697125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SOMENTE APÓS O REGISTRO DAS CANDIDATURAS E LIBERAÇÃO DO CNPJ DO CANDIDATO... APÓS 15 DE AGOSTO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010334" y="1121600"/>
            <a:ext cx="697125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 smtClean="0"/>
              <a:t>QUANDO SEREI CONSIDERADO CANDIDATO?</a:t>
            </a:r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 rot="5400000">
            <a:off x="4073928" y="2307198"/>
            <a:ext cx="844061" cy="84406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8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10334" y="3669323"/>
            <a:ext cx="697125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ESSA É A GRANDE NOVIDADE DESSA ELEIÇÃO... A PRÉ-CAMPANHA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010334" y="1121600"/>
            <a:ext cx="697125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 smtClean="0"/>
              <a:t>O QUE EU POSSO FAZER ENQUANTO AGUARDO SER CANDIDATO OFICIAL?</a:t>
            </a:r>
            <a:endParaRPr lang="pt-BR" dirty="0"/>
          </a:p>
        </p:txBody>
      </p:sp>
      <p:sp>
        <p:nvSpPr>
          <p:cNvPr id="9" name="Seta para a direita 8"/>
          <p:cNvSpPr/>
          <p:nvPr/>
        </p:nvSpPr>
        <p:spPr>
          <a:xfrm rot="5400000">
            <a:off x="4073928" y="2307198"/>
            <a:ext cx="844061" cy="84406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2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1286411"/>
            <a:ext cx="80182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Art. 3º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Não configuram propaganda eleitoral antecipada, desde que não envolvam pedido explícito de voto,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a menção à pretensa candidatura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a exaltação das qualidades pessoais dos pré-candidatos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os seguintes atos, que poderão ter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cobertura dos meios de comunicação social, inclusive via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 - a participação de filiados a partidos políticos ou de pré-candidatos em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entrevistas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programas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encontros ou debates no rádio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na televisão e na internet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inclusive com a exposição de plataformas e projetos políticos, observado pelas emissoras de rádio e de televisão o dever de conferir tratamento isonômico;</a:t>
            </a:r>
          </a:p>
          <a:p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74457" y="290603"/>
            <a:ext cx="697125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 smtClean="0"/>
              <a:t>PERÍODO DA PRÉ-CAMPANHA</a:t>
            </a:r>
          </a:p>
          <a:p>
            <a:r>
              <a:rPr lang="pt-BR" dirty="0" smtClean="0"/>
              <a:t>O QUE POSSO FAZER?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494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3" y="332656"/>
            <a:ext cx="83599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II -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a realização de encontros, seminários ou congressos, em ambiente fechado e a expensas dos partidos políticos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para tratar da organização dos processos eleitorais, da discussão de políticas públicas, dos planos de governo ou das alianças partidárias visando às eleições,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podendo tais atividades ser divulgadas pelos instrumentos de comunicação intrapartidária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III -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a realização de prévias partidárias e a respectiva distribuição de material informativo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a divulgação dos nomes dos filiados que participarão da disputa e a realização de debates entre os pré-candidatos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IV -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a divulgação de atos de parlamentares e de debates legislativos, desde que não se faça pedido de votos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110022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188641"/>
            <a:ext cx="806489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V - a divulgação de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posicionamento pessoal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sobre questões políticas, inclusive em redes sociais, blogues, sítios eletrônicos pessoais e aplicativos (apps);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VI - a realização,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a expensas de partido político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de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reuniões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de iniciativa da sociedade civil, de veículo ou meio de comunicação ou do próprio partido político, em qualquer localidade,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para divulgar ideias, objetivos e propostas partidárias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VII -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campanha de arrecadação prévia de recursos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 modalidade prevista no </a:t>
            </a:r>
            <a:r>
              <a:rPr lang="pt-BR" sz="2400" dirty="0">
                <a:latin typeface="Arial" pitchFamily="34" charset="0"/>
                <a:cs typeface="Arial" pitchFamily="34" charset="0"/>
                <a:hlinkClick r:id="rId2"/>
              </a:rPr>
              <a:t>inciso IV do § 4º do art. 23 da Lei nº 9.504/1997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§ 2º Nas hipóteses dos incisos I a VI do caput,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são permitidos o pedido de apoio político e a divulgação da pré-candidatura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das ações políticas desenvolvidas e das que se pretende desenvolver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2400" dirty="0">
                <a:latin typeface="Arial" pitchFamily="34" charset="0"/>
                <a:cs typeface="Arial" pitchFamily="34" charset="0"/>
                <a:hlinkClick r:id="rId3"/>
              </a:rPr>
              <a:t>Lei nº 9.504/1997, art. 36-A, § 2º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6053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25" y="202084"/>
            <a:ext cx="3990606" cy="28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35" y="3050197"/>
            <a:ext cx="3785904" cy="360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46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GASTOS ELEITOR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08" y="1374897"/>
            <a:ext cx="6604660" cy="515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50608" y="593765"/>
            <a:ext cx="697125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 smtClean="0"/>
              <a:t>LIMITES DE GASTOS NA CAMPANHA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30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8221" y="267894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Art. 4º Nas eleições para Presidente da República em 2018, o limite de gastos de campanha de cada candidato será de R$ 70.000.000,00 (setenta milhões de reais).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Parágrafo único. Na campanha para o segundo turno, se houver, o limite de gastos de cada candidato será de 50% (cinquenta por cento) do valor estabelecido no caput.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8221" y="540333"/>
            <a:ext cx="806489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Arial Black" pitchFamily="34" charset="0"/>
              </a:rPr>
              <a:t>QUANTO POSSO GASTAR NA MINHA CAMPANHA: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8221" y="2127413"/>
            <a:ext cx="806489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PRESIDENTE DA REPÚBLICA: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9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CALENDARIO ELEITORAL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49" y="1829164"/>
            <a:ext cx="8712655" cy="421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74458" y="478172"/>
            <a:ext cx="697125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 smtClean="0"/>
              <a:t>PRINCIPAIS DATAS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4788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189D920C-347A-4F78-9309-8B637A87EB4B}"/>
              </a:ext>
            </a:extLst>
          </p:cNvPr>
          <p:cNvSpPr/>
          <p:nvPr/>
        </p:nvSpPr>
        <p:spPr>
          <a:xfrm>
            <a:off x="332901" y="218545"/>
            <a:ext cx="843932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Art. 5º O limite de gastos nas campanhas dos candidatos às eleições de Governador e Senador em 2018 será definido de acordo com o número de eleitores de cada Unidade da Federação apurado no dia 31 de maio de 2018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§ </a:t>
            </a:r>
            <a:r>
              <a:rPr lang="pt-BR" sz="2400" dirty="0"/>
              <a:t>1º Nas eleições para Governador, serão os seguintes os limites de gastos de campanha de cada candidato:</a:t>
            </a:r>
          </a:p>
          <a:p>
            <a:pPr algn="just"/>
            <a:r>
              <a:rPr lang="pt-BR" sz="2400" dirty="0"/>
              <a:t>I - nas Unidades da Federação com até um milhão de eleitores: R$ 2.800.000,00 (dois milhões e oitocentos mil reais);</a:t>
            </a:r>
          </a:p>
          <a:p>
            <a:pPr algn="just"/>
            <a:r>
              <a:rPr lang="pt-BR" sz="2400" dirty="0"/>
              <a:t>II - nas Unidades da Federação com mais de um milhão de eleitores e até dois milhões de eleitores: R$ 4.900.000,00 (quatro milhões e novecentos mil reais);</a:t>
            </a:r>
          </a:p>
          <a:p>
            <a:pPr algn="just"/>
            <a:r>
              <a:rPr lang="pt-BR" sz="2400" b="1" dirty="0"/>
              <a:t>III - nas Unidades da Federação com mais de dois milhões de eleitores e até quatro milhões de eleitores: R$ 5.600.000,00 (cinco milhões e seiscentos mil reais</a:t>
            </a:r>
            <a:r>
              <a:rPr lang="pt-BR" sz="2400" b="1" dirty="0" smtClean="0"/>
              <a:t>);</a:t>
            </a:r>
            <a:endParaRPr lang="pt-BR" sz="2400" b="1" dirty="0"/>
          </a:p>
        </p:txBody>
      </p:sp>
      <p:sp>
        <p:nvSpPr>
          <p:cNvPr id="3" name="Retângulo 2"/>
          <p:cNvSpPr/>
          <p:nvPr/>
        </p:nvSpPr>
        <p:spPr>
          <a:xfrm>
            <a:off x="520115" y="1857783"/>
            <a:ext cx="806489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GOVERNADOR: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18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189D920C-347A-4F78-9309-8B637A87EB4B}"/>
              </a:ext>
            </a:extLst>
          </p:cNvPr>
          <p:cNvSpPr/>
          <p:nvPr/>
        </p:nvSpPr>
        <p:spPr>
          <a:xfrm>
            <a:off x="520117" y="1554960"/>
            <a:ext cx="8439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IV - nas Unidades da Federação com mais de quatro milhões de eleitores e até dez milhões de eleitores: R$ 9.100.000,00 (nove milhões e cem mil reais);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V - nas Unidades da Federação com mais de dez milhões de eleitores e até vinte milhões de eleitores: R$ 14.000.000,00 (catorze milhões de reais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VI - nas Unidades da Federação com mais de vinte milhões de eleitores: R$ 21.000.000,00 (vinte e um milhões de reais).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90206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196825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§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2º Nas eleições para Senador, serão os seguintes os limites de gastos de campanha de cada candidato: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 - nas Unidades da Federação com até dois milhões de eleitores: R$ 2.500.000,00 (dois milhões e quinhentos mil reais);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II - nas Unidades da Federação com mais de dois milhões de eleitores e até quatro milhões de eleitores: R$ 3.000.000,00 (três milhões de reais);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III - nas Unidades da Federação com mais de quatro milhões de eleitores e até dez milhões de eleitores: R$ 3.500.000,00 (três milhões e quinhentos mil reais);</a:t>
            </a:r>
          </a:p>
          <a:p>
            <a:r>
              <a:rPr lang="pt-BR" sz="2400" dirty="0"/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20115" y="301406"/>
            <a:ext cx="806489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SENADOR: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49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8864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IV - nas Unidades da Federação com mais de dez milhões de eleitores e até vinte milhões de eleitores: R$ 4.200.000,00 (quatro milhões e duzentos mil reais);</a:t>
            </a:r>
          </a:p>
          <a:p>
            <a:pPr algn="just"/>
            <a:r>
              <a:rPr lang="pt-BR" sz="2400" dirty="0"/>
              <a:t>V - nas Unidades da Federação com mais de vinte milhões de eleitores: R$ 5.600.000,00 (cinco milhões e seiscentos mil reais</a:t>
            </a:r>
            <a:r>
              <a:rPr lang="pt-BR" sz="2400" dirty="0" smtClean="0"/>
              <a:t>).</a:t>
            </a:r>
          </a:p>
          <a:p>
            <a:endParaRPr lang="pt-BR" sz="2400" dirty="0" smtClean="0"/>
          </a:p>
          <a:p>
            <a:endParaRPr lang="pt-BR" sz="2400" dirty="0"/>
          </a:p>
          <a:p>
            <a:pPr algn="just"/>
            <a:r>
              <a:rPr lang="pt-BR" sz="2400" dirty="0" smtClean="0"/>
              <a:t>Art</a:t>
            </a:r>
            <a:r>
              <a:rPr lang="pt-BR" sz="2400" dirty="0"/>
              <a:t>. 6º Nas eleições para Deputado Federal, Estadual ou Distrital em 2018, o limite de gastos será de:</a:t>
            </a:r>
          </a:p>
          <a:p>
            <a:pPr algn="just"/>
            <a:r>
              <a:rPr lang="pt-BR" sz="2400" b="1" dirty="0"/>
              <a:t>I - R$ 2.500.000,00 (dois milhões e quinhentos mil reais) para as campanhas dos candidatos às eleições de Deputado Federal; e</a:t>
            </a:r>
          </a:p>
          <a:p>
            <a:pPr algn="just"/>
            <a:r>
              <a:rPr lang="pt-BR" sz="2400" b="1" dirty="0"/>
              <a:t>II - R$ 1.000.000,00 (um milhão de reais) para as de Deputado Estadual ou Distrital.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39552" y="2622575"/>
            <a:ext cx="806489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DEPUTADO FEDERAL E ESTADUAL: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38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11476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DUAS OBSERVAÇÕES: 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CANDIDATO PODE DOAR PARA SI MESMO 100% DO VALOR DA CAMPANHA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PODE FAZER EMPRÉSTIMO, CONDICIONADO A OFERECER BEM COMO GARANTIA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24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F5148AB-D96F-4808-A6DD-029699978820}"/>
              </a:ext>
            </a:extLst>
          </p:cNvPr>
          <p:cNvSpPr txBox="1"/>
          <p:nvPr/>
        </p:nvSpPr>
        <p:spPr>
          <a:xfrm>
            <a:off x="3347207" y="4294947"/>
            <a:ext cx="322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ESTADO DO ESPÍRITO SANTO</a:t>
            </a:r>
          </a:p>
        </p:txBody>
      </p:sp>
      <p:pic>
        <p:nvPicPr>
          <p:cNvPr id="2052" name="Picture 4" descr="Resultado de imagem para crowdfunding eleitoral">
            <a:extLst>
              <a:ext uri="{FF2B5EF4-FFF2-40B4-BE49-F238E27FC236}">
                <a16:creationId xmlns="" xmlns:a16="http://schemas.microsoft.com/office/drawing/2014/main" id="{32BEB66F-1F16-4FC3-8C39-2CEDDB1CE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91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CC83772D-52D4-4085-9F13-B298FBE6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4" y="1179155"/>
            <a:ext cx="2573215" cy="457859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39552" y="260715"/>
            <a:ext cx="806489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VAQUINHA ELETRÔNICA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FINANCIAMENTO COLETIVO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68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B95953B-75D6-429F-915B-F1BDEDE949EE}"/>
              </a:ext>
            </a:extLst>
          </p:cNvPr>
          <p:cNvSpPr txBox="1"/>
          <p:nvPr/>
        </p:nvSpPr>
        <p:spPr>
          <a:xfrm>
            <a:off x="209725" y="520117"/>
            <a:ext cx="87497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A reforma eleitoral de 2017 incluiu o financiamento coletivo como uma nova modalidade de arrecadação de recursos para campanhas eleitorais. De acordo com a Lei nº 9.504/1997, art. 23, § 4º, inciso IV, entidades que promovam técnicas e serviços de financiamento coletivo por meio de sítios na internet, aplicativos eletrônicos e outros recursos similares, podem oferecer este serviço, desde que observadas as instruções da Justiça Eleitoral.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906011" y="4546833"/>
            <a:ext cx="697125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Data início da arrecadação: </a:t>
            </a:r>
            <a:endParaRPr lang="pt-BR" dirty="0" smtClean="0"/>
          </a:p>
          <a:p>
            <a:r>
              <a:rPr lang="pt-BR" dirty="0" smtClean="0"/>
              <a:t>15 </a:t>
            </a:r>
            <a:r>
              <a:rPr lang="pt-BR" dirty="0"/>
              <a:t>de maio de 2018</a:t>
            </a:r>
          </a:p>
        </p:txBody>
      </p:sp>
    </p:spTree>
    <p:extLst>
      <p:ext uri="{BB962C8B-B14F-4D97-AF65-F5344CB8AC3E}">
        <p14:creationId xmlns:p14="http://schemas.microsoft.com/office/powerpoint/2010/main" val="3836042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" y="1320702"/>
            <a:ext cx="8827477" cy="353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31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B95953B-75D6-429F-915B-F1BDEDE949EE}"/>
              </a:ext>
            </a:extLst>
          </p:cNvPr>
          <p:cNvSpPr txBox="1"/>
          <p:nvPr/>
        </p:nvSpPr>
        <p:spPr>
          <a:xfrm>
            <a:off x="285225" y="1737488"/>
            <a:ext cx="87497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Emissão do recibo eleitoral de forma eletrônica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Declaração do doador de que não ultrapassa o limite de 10% dos rendimentos brutos do ano de 2017.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Declaração do doador de que não é fonte vedada: empresa, concessionária de serviço público, etc.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Facilidade de arrecadação, uma vez que pode ser utilizado até mesmo o celular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/>
              <a:t>Engajamento do doador na campanha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Devolução dos recursos arrecadados aos doadores caso a candidatura não se confirme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539552" y="260715"/>
            <a:ext cx="806489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VAQUINHA ELETRÔNICA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FINANCIAMENTO COLETIVO</a:t>
            </a: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 Black" pitchFamily="34" charset="0"/>
              </a:rPr>
              <a:t>DETALHES IMPORTANTES:</a:t>
            </a:r>
            <a:endParaRPr lang="pt-BR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8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B95953B-75D6-429F-915B-F1BDEDE949EE}"/>
              </a:ext>
            </a:extLst>
          </p:cNvPr>
          <p:cNvSpPr txBox="1"/>
          <p:nvPr/>
        </p:nvSpPr>
        <p:spPr>
          <a:xfrm>
            <a:off x="394283" y="741026"/>
            <a:ext cx="8749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Crédito na conta do candidato somente quando a conta de campanha estiver aberta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Despesas com taxas serão lançadas como despesas de campanha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800" dirty="0" smtClean="0"/>
          </a:p>
          <a:p>
            <a:pPr marL="457200" indent="-457200" algn="just">
              <a:buFont typeface="Arial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8054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74458" y="1205003"/>
            <a:ext cx="697125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 smtClean="0"/>
              <a:t>PRINCIPAIS DATAS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73530" y="2309447"/>
            <a:ext cx="757310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 Black" pitchFamily="34" charset="0"/>
              </a:rPr>
              <a:t>1º TURNO - 07 DE OUTUBRO</a:t>
            </a:r>
          </a:p>
          <a:p>
            <a:pPr algn="ctr"/>
            <a:r>
              <a:rPr lang="pt-BR" sz="2400" b="1" dirty="0" smtClean="0">
                <a:latin typeface="Arial Black" pitchFamily="34" charset="0"/>
              </a:rPr>
              <a:t> PRIMEIRO DOMINGO DE OUTUBRO</a:t>
            </a:r>
            <a:endParaRPr lang="pt-BR" sz="2400" b="1" dirty="0"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73530" y="3927231"/>
            <a:ext cx="757310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  <a:latin typeface="Arial Black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2º TURNO – 28 DE OUTUBRO</a:t>
            </a:r>
          </a:p>
          <a:p>
            <a:r>
              <a:rPr lang="pt-BR" dirty="0"/>
              <a:t> ÚLTIMO DOMINGO DE OUTUBRO</a:t>
            </a:r>
          </a:p>
        </p:txBody>
      </p:sp>
    </p:spTree>
    <p:extLst>
      <p:ext uri="{BB962C8B-B14F-4D97-AF65-F5344CB8AC3E}">
        <p14:creationId xmlns:p14="http://schemas.microsoft.com/office/powerpoint/2010/main" val="1842703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F5148AB-D96F-4808-A6DD-029699978820}"/>
              </a:ext>
            </a:extLst>
          </p:cNvPr>
          <p:cNvSpPr txBox="1"/>
          <p:nvPr/>
        </p:nvSpPr>
        <p:spPr>
          <a:xfrm>
            <a:off x="3347207" y="4294947"/>
            <a:ext cx="322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ESTADO DO ESPÍRITO SANTO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8BC2D1F4-897E-4F79-B2C0-7663B4EBC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173"/>
            <a:ext cx="9144000" cy="5654939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="" xmlns:a16="http://schemas.microsoft.com/office/drawing/2014/main" id="{8052B8EA-B6C3-48C6-8774-D611E90B52E6}"/>
              </a:ext>
            </a:extLst>
          </p:cNvPr>
          <p:cNvSpPr/>
          <p:nvPr/>
        </p:nvSpPr>
        <p:spPr>
          <a:xfrm>
            <a:off x="4865615" y="1442906"/>
            <a:ext cx="864066" cy="58723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190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F5148AB-D96F-4808-A6DD-029699978820}"/>
              </a:ext>
            </a:extLst>
          </p:cNvPr>
          <p:cNvSpPr txBox="1"/>
          <p:nvPr/>
        </p:nvSpPr>
        <p:spPr>
          <a:xfrm>
            <a:off x="3347207" y="4294947"/>
            <a:ext cx="322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ESTADO DO ESPÍRITO SANTO</a:t>
            </a:r>
          </a:p>
        </p:txBody>
      </p:sp>
      <p:sp>
        <p:nvSpPr>
          <p:cNvPr id="3" name="Elipse 2">
            <a:extLst>
              <a:ext uri="{FF2B5EF4-FFF2-40B4-BE49-F238E27FC236}">
                <a16:creationId xmlns="" xmlns:a16="http://schemas.microsoft.com/office/drawing/2014/main" id="{8052B8EA-B6C3-48C6-8774-D611E90B52E6}"/>
              </a:ext>
            </a:extLst>
          </p:cNvPr>
          <p:cNvSpPr/>
          <p:nvPr/>
        </p:nvSpPr>
        <p:spPr>
          <a:xfrm>
            <a:off x="4865615" y="1442906"/>
            <a:ext cx="864066" cy="58723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9861053F-7C8B-4C44-8861-217977530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" y="0"/>
            <a:ext cx="8988641" cy="68580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="" xmlns:a16="http://schemas.microsoft.com/office/drawing/2014/main" id="{E8E56378-0519-494D-9E90-8A0239F34794}"/>
              </a:ext>
            </a:extLst>
          </p:cNvPr>
          <p:cNvSpPr/>
          <p:nvPr/>
        </p:nvSpPr>
        <p:spPr>
          <a:xfrm>
            <a:off x="4850235" y="789962"/>
            <a:ext cx="864066" cy="58723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286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87729" y="1947127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pt-BR" sz="2400" b="1" dirty="0"/>
              <a:t>Resolução: </a:t>
            </a:r>
            <a:r>
              <a:rPr lang="pt-BR" sz="2400" b="1" dirty="0">
                <a:hlinkClick r:id="rId2"/>
              </a:rPr>
              <a:t>23.548/2018 </a:t>
            </a:r>
            <a:r>
              <a:rPr lang="pt-BR" sz="2400" b="1" dirty="0" smtClean="0">
                <a:hlinkClick r:id="rId2"/>
              </a:rPr>
              <a:t>DJE</a:t>
            </a:r>
            <a:r>
              <a:rPr lang="pt-BR" sz="2400" b="1" u="sng" dirty="0" smtClean="0">
                <a:solidFill>
                  <a:srgbClr val="FF0000"/>
                </a:solidFill>
              </a:rPr>
              <a:t> </a:t>
            </a:r>
            <a:r>
              <a:rPr lang="pt-BR" sz="2400" b="1" u="sng" dirty="0">
                <a:solidFill>
                  <a:srgbClr val="C00000"/>
                </a:solidFill>
              </a:rPr>
              <a:t>de 2.2.2018</a:t>
            </a:r>
            <a:r>
              <a:rPr lang="pt-BR" sz="24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  Registro de Candidatos. </a:t>
            </a:r>
          </a:p>
          <a:p>
            <a:pPr marL="342900" indent="-342900">
              <a:buFont typeface="Wingdings" pitchFamily="2" charset="2"/>
              <a:buChar char="q"/>
            </a:pPr>
            <a:endParaRPr lang="pt-BR" sz="2400" dirty="0" smtClean="0"/>
          </a:p>
          <a:p>
            <a:pPr marL="457200" indent="-457200">
              <a:buFont typeface="Wingdings" pitchFamily="2" charset="2"/>
              <a:buChar char="q"/>
            </a:pPr>
            <a:r>
              <a:rPr lang="pt-BR" sz="2400" b="1" dirty="0" smtClean="0"/>
              <a:t>Resolução</a:t>
            </a:r>
            <a:r>
              <a:rPr lang="pt-BR" sz="2400" b="1" dirty="0"/>
              <a:t>: </a:t>
            </a:r>
            <a:r>
              <a:rPr lang="pt-BR" sz="2400" b="1" dirty="0">
                <a:hlinkClick r:id="rId3"/>
              </a:rPr>
              <a:t>23.551/2018 DJE de 5.2.2018.</a:t>
            </a:r>
            <a:r>
              <a:rPr lang="pt-BR" sz="2400" dirty="0"/>
              <a:t> 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   Propaganda </a:t>
            </a:r>
            <a:r>
              <a:rPr lang="pt-BR" sz="2400" dirty="0"/>
              <a:t>Eleitoral e horário eleitoral gratuito. </a:t>
            </a:r>
          </a:p>
          <a:p>
            <a:pPr marL="457200" indent="-457200">
              <a:buFont typeface="Wingdings" pitchFamily="2" charset="2"/>
              <a:buChar char="q"/>
            </a:pPr>
            <a:endParaRPr lang="pt-BR" sz="2400" b="1" dirty="0"/>
          </a:p>
          <a:p>
            <a:pPr marL="457200" indent="-457200">
              <a:buFont typeface="Wingdings" pitchFamily="2" charset="2"/>
              <a:buChar char="q"/>
            </a:pPr>
            <a:r>
              <a:rPr lang="pt-BR" sz="2400" b="1" dirty="0"/>
              <a:t>Resolução: </a:t>
            </a:r>
            <a:r>
              <a:rPr lang="pt-BR" sz="2400" b="1" dirty="0">
                <a:hlinkClick r:id="rId4"/>
              </a:rPr>
              <a:t>23.553/2018 DJE de 2.2.2018</a:t>
            </a:r>
            <a:r>
              <a:rPr lang="pt-BR" sz="2400" dirty="0"/>
              <a:t>. Arrecadação e  Prestação de Contas.</a:t>
            </a:r>
            <a:endParaRPr lang="pt-BR" sz="2400" b="1" dirty="0"/>
          </a:p>
          <a:p>
            <a:pPr marL="457200" indent="-457200">
              <a:buFont typeface="Wingdings" pitchFamily="2" charset="2"/>
              <a:buChar char="q"/>
            </a:pPr>
            <a:endParaRPr lang="pt-BR" sz="2400" dirty="0"/>
          </a:p>
          <a:p>
            <a:pPr marL="457200" indent="-457200">
              <a:buFont typeface="Wingdings" pitchFamily="2" charset="2"/>
              <a:buChar char="q"/>
            </a:pPr>
            <a:r>
              <a:rPr lang="pt-BR" sz="2400" b="1" dirty="0"/>
              <a:t>Resolução: </a:t>
            </a:r>
            <a:r>
              <a:rPr lang="pt-BR" sz="2400" b="1" dirty="0">
                <a:hlinkClick r:id="rId3"/>
              </a:rPr>
              <a:t>23.555/2017 DJE de 29.12.2017</a:t>
            </a:r>
            <a:r>
              <a:rPr lang="pt-BR" sz="2400" dirty="0"/>
              <a:t>. Calendário eleitoral. 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719800A-18E0-4723-90AB-BB771553372C}"/>
              </a:ext>
            </a:extLst>
          </p:cNvPr>
          <p:cNvSpPr txBox="1"/>
          <p:nvPr/>
        </p:nvSpPr>
        <p:spPr>
          <a:xfrm>
            <a:off x="1086374" y="545284"/>
            <a:ext cx="6971252" cy="8309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RESOLUÇÕES TSE MAIS IMPORTANTES </a:t>
            </a:r>
          </a:p>
          <a:p>
            <a:pPr algn="ctr"/>
            <a:r>
              <a:rPr lang="pt-BR" sz="2400" b="1" dirty="0">
                <a:solidFill>
                  <a:srgbClr val="FFFF00"/>
                </a:solidFill>
              </a:rPr>
              <a:t>PARA AS ELEIÇÕES 2018</a:t>
            </a:r>
          </a:p>
        </p:txBody>
      </p:sp>
    </p:spTree>
    <p:extLst>
      <p:ext uri="{BB962C8B-B14F-4D97-AF65-F5344CB8AC3E}">
        <p14:creationId xmlns:p14="http://schemas.microsoft.com/office/powerpoint/2010/main" val="183013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74458" y="478172"/>
            <a:ext cx="697125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CONVENÇÕES </a:t>
            </a:r>
            <a:r>
              <a:rPr lang="pt-BR" dirty="0" smtClean="0"/>
              <a:t>PARTIDÁRIAS</a:t>
            </a:r>
          </a:p>
          <a:p>
            <a:r>
              <a:rPr lang="pt-BR" dirty="0" smtClean="0"/>
              <a:t>DE 20 DE JULHO A 05 DE AGOSTO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DF9E473-E3C1-465D-9536-C240F070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42" y="1981200"/>
            <a:ext cx="8261174" cy="35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8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31242F6-9140-4235-8F3B-A25443603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65" y="1262363"/>
            <a:ext cx="7413637" cy="54050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74458" y="319668"/>
            <a:ext cx="697125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 smtClean="0"/>
              <a:t>REGISTRO DE CANDIDATURAS</a:t>
            </a:r>
          </a:p>
          <a:p>
            <a:r>
              <a:rPr lang="pt-BR" dirty="0" smtClean="0"/>
              <a:t>15 DE AGOSTO – 19:00H.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164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F7B276E2-8E92-46D6-A7E6-028D7452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01" y="1896233"/>
            <a:ext cx="7713429" cy="170296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74458" y="478172"/>
            <a:ext cx="697125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 smtClean="0"/>
              <a:t>PROPAGANDA ELEITORAL</a:t>
            </a:r>
          </a:p>
          <a:p>
            <a:r>
              <a:rPr lang="pt-BR" dirty="0" smtClean="0"/>
              <a:t>INÍCIO OFICIAL: 16 DE AGOSTO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041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4116F4BA-FBCE-4B9C-AF68-3CB6B553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514" y="4243629"/>
            <a:ext cx="3003282" cy="7896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54128F3F-C749-4ECC-8C27-C555B982F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03" y="5138862"/>
            <a:ext cx="7976359" cy="85461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74458" y="478172"/>
            <a:ext cx="697125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 smtClean="0"/>
              <a:t>PROPAGANDA ELEITORAL </a:t>
            </a:r>
          </a:p>
          <a:p>
            <a:r>
              <a:rPr lang="pt-BR" dirty="0" smtClean="0"/>
              <a:t>NO RADIO E TV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534CF041-ABE1-4E98-BE4E-B24B9BA1D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514" y="1556122"/>
            <a:ext cx="3181350" cy="8477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8E3D0492-93C1-4002-AD53-44868646C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903" y="2542318"/>
            <a:ext cx="78486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6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74457" y="290603"/>
            <a:ext cx="6971252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2060"/>
                </a:solidFill>
                <a:latin typeface="Arial Black" pitchFamily="34" charset="0"/>
              </a:defRPr>
            </a:lvl1pPr>
          </a:lstStyle>
          <a:p>
            <a:r>
              <a:rPr lang="pt-BR" dirty="0" smtClean="0"/>
              <a:t>PROPAGANDA ELEITORAL </a:t>
            </a:r>
          </a:p>
          <a:p>
            <a:r>
              <a:rPr lang="pt-BR" dirty="0" smtClean="0"/>
              <a:t>NO DIA DA ELEIÇÃO – 07/10/18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2" y="1301261"/>
            <a:ext cx="8213143" cy="542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9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F8626ECC-F71B-41B1-921F-7390296833DF}"/>
              </a:ext>
            </a:extLst>
          </p:cNvPr>
          <p:cNvSpPr txBox="1"/>
          <p:nvPr/>
        </p:nvSpPr>
        <p:spPr>
          <a:xfrm>
            <a:off x="1174458" y="385893"/>
            <a:ext cx="6971252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CALENDÁRIO ELEITORAL: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F5CABC6C-9BCC-4B3D-8CBE-6C9D1CE50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976" y="1266738"/>
            <a:ext cx="5042213" cy="17204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1E9216D-1778-479A-8E74-3820DAB09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39" y="3410275"/>
            <a:ext cx="7630289" cy="26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52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1242</Words>
  <Application>Microsoft Office PowerPoint</Application>
  <PresentationFormat>Apresentação na tela (4:3)</PresentationFormat>
  <Paragraphs>111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Viagem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Wagner Viana Pereira</dc:creator>
  <cp:lastModifiedBy>Vaio</cp:lastModifiedBy>
  <cp:revision>17</cp:revision>
  <dcterms:created xsi:type="dcterms:W3CDTF">2018-05-18T18:25:13Z</dcterms:created>
  <dcterms:modified xsi:type="dcterms:W3CDTF">2018-05-19T10:45:28Z</dcterms:modified>
</cp:coreProperties>
</file>